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260" r:id="rId6"/>
    <p:sldId id="264" r:id="rId7"/>
    <p:sldId id="266" r:id="rId8"/>
    <p:sldId id="265" r:id="rId9"/>
    <p:sldId id="268" r:id="rId10"/>
    <p:sldId id="269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0000"/>
    <a:srgbClr val="FDEADA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4" y="-1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5AB7-C8AC-4197-9682-A17A0FDF6FC1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DBFC-2ECD-4516-9E31-36A164D74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DBFC-2ECD-4516-9E31-36A164D748D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DBFC-2ECD-4516-9E31-36A164D748D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DBFC-2ECD-4516-9E31-36A164D748D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 А М Я Т К А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граждан, имеющих право на получение набора социальных услуг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AutoShape 4" descr="https://zojik.ru/wp-content/uploads/2017/11/88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pinous.ru/wp-content/uploads/2015/10/kupirovanie-boli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doctor-icon-vista-white-coat-picture-621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111811"/>
            <a:ext cx="1440160" cy="125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ills_PNG165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35846"/>
            <a:ext cx="2592288" cy="131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jastudio.ru/wp-content/uploads/2017/08/man-with-check-sign-1080x108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787774"/>
            <a:ext cx="208823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9552" y="627534"/>
            <a:ext cx="2016224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Отделение Пенсионного фонда РФ по Нижегородской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https://pbs.twimg.com/profile_images/534990089823072256/Zfipo1f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519523"/>
            <a:ext cx="661263" cy="495947"/>
          </a:xfrm>
          <a:prstGeom prst="rect">
            <a:avLst/>
          </a:prstGeom>
          <a:noFill/>
        </p:spPr>
      </p:pic>
      <p:pic>
        <p:nvPicPr>
          <p:cNvPr id="17" name="Picture 6" descr="https://huntmap.ru/wp-content/uploads/2012/11/Coat_of_arms_of_Nizhny_Novgorod_Region.svg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19523"/>
            <a:ext cx="648072" cy="500450"/>
          </a:xfrm>
          <a:prstGeom prst="rect">
            <a:avLst/>
          </a:prstGeom>
          <a:noFill/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444208" y="625935"/>
            <a:ext cx="2160240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Министерство здравоохранения Нижегородской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7494"/>
            <a:ext cx="7560840" cy="45365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3175" indent="17463" algn="ctr">
              <a:buNone/>
            </a:pPr>
            <a:r>
              <a:rPr lang="ru-RU" sz="2400" dirty="0" smtClean="0"/>
              <a:t>ПОМНИТЕ, что если ранее вами был сделан выбор в пользу денежной компенсации и Вы убедились, что он был неудачным, Вам необходимо знать: </a:t>
            </a:r>
          </a:p>
          <a:p>
            <a:pPr marL="3175" indent="17463" algn="ctr">
              <a:buNone/>
            </a:pPr>
            <a:r>
              <a:rPr lang="ru-RU" sz="2400" b="1" i="1" dirty="0" smtClean="0"/>
              <a:t>восстановить право на бесплатные лекарственные препараты возможно только после подачи соответствующего заявления в Пенсионный фонд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1735800"/>
            <a:ext cx="2555775" cy="3407700"/>
          </a:xfrm>
          <a:prstGeom prst="rect">
            <a:avLst/>
          </a:prstGeom>
        </p:spPr>
      </p:pic>
    </p:spTree>
  </p:cSld>
  <p:clrMapOvr>
    <a:masterClrMapping/>
  </p:clrMapOvr>
  <p:transition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всем возникающим вопросам  рекомендуем обращаться на телефоны «Горячих линий»: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7614"/>
            <a:ext cx="3457400" cy="30963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175" lvl="0" indent="17463" algn="ctr">
              <a:buNone/>
            </a:pPr>
            <a:r>
              <a:rPr lang="ru-RU" sz="2000" b="1" dirty="0" smtClean="0"/>
              <a:t>министерство здравоохранения Нижегородской области: 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(831)250-94-03 (лекарственное обеспечение)</a:t>
            </a:r>
            <a:endParaRPr lang="ru-RU" sz="2000" dirty="0" smtClean="0"/>
          </a:p>
        </p:txBody>
      </p:sp>
      <p:sp>
        <p:nvSpPr>
          <p:cNvPr id="4" name="Овал 3"/>
          <p:cNvSpPr/>
          <p:nvPr/>
        </p:nvSpPr>
        <p:spPr>
          <a:xfrm>
            <a:off x="4716016" y="1347614"/>
            <a:ext cx="3744416" cy="31593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отделение Пенсионного фонда РФ по Нижегородской области: </a:t>
            </a:r>
          </a:p>
          <a:p>
            <a:pPr algn="ctr"/>
            <a:r>
              <a:rPr lang="ru-RU" sz="2000" b="1" dirty="0" smtClean="0"/>
              <a:t>(831)245-87-27 (восстановление права на НСУ)</a:t>
            </a:r>
            <a:endParaRPr lang="ru-RU" sz="2000" dirty="0"/>
          </a:p>
        </p:txBody>
      </p:sp>
      <p:pic>
        <p:nvPicPr>
          <p:cNvPr id="5" name="Рисунок 4" descr="948173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9622"/>
            <a:ext cx="2844317" cy="3160351"/>
          </a:xfrm>
          <a:prstGeom prst="rect">
            <a:avLst/>
          </a:prstGeom>
        </p:spPr>
      </p:pic>
    </p:spTree>
  </p:cSld>
  <p:clrMapOvr>
    <a:masterClrMapping/>
  </p:clrMapOvr>
  <p:transition advTm="3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76244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6121" y="2571750"/>
            <a:ext cx="3920886" cy="2783829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691680" y="51470"/>
            <a:ext cx="5688632" cy="2016224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течение всей жизни человеку приходится делать выбор. Зачастую, принимая то или иное решение, мы не всегда осознаём его важность или не задумываемся о компенсациях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51920" y="-20538"/>
            <a:ext cx="5688632" cy="2088232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18000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600" dirty="0" smtClean="0"/>
              <a:t>На первый взгляд выбор между НСУ и ЕДВ не кажется судьбоносным, и люди всё чаще выбирают денежное пособие, но:</a:t>
            </a:r>
            <a:endParaRPr lang="ru-RU" sz="26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63688" y="1851670"/>
            <a:ext cx="5688632" cy="648072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 smtClean="0"/>
              <a:t>ПРАВИЛЬНО ЛИ ЭТО? </a:t>
            </a:r>
            <a:endParaRPr lang="ru-RU" sz="3200" dirty="0"/>
          </a:p>
        </p:txBody>
      </p:sp>
    </p:spTree>
  </p:cSld>
  <p:clrMapOvr>
    <a:masterClrMapping/>
  </p:clrMapOvr>
  <p:transition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44444E-6 -7.40741E-7 L -0.24809 -0.006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783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</a:t>
            </a:r>
            <a:r>
              <a:rPr lang="ru-RU" sz="3100" b="1" dirty="0" smtClean="0"/>
              <a:t>чем же опасность принятия необдуманного решения об отказе от НСУ в части лекарственного обеспечения в пользу ЕДВ?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21_question_mark_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337724"/>
            <a:ext cx="2088232" cy="2610290"/>
          </a:xfr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123728" y="134761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2139702"/>
            <a:ext cx="3384376" cy="27265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состояние Вашего здоровья может </a:t>
            </a:r>
            <a:r>
              <a:rPr lang="ru-RU" dirty="0" smtClean="0"/>
              <a:t>ухудшиться, возможно </a:t>
            </a:r>
            <a:r>
              <a:rPr lang="ru-RU" dirty="0" smtClean="0"/>
              <a:t>обострение давно не беспокоивших Вас хронических </a:t>
            </a:r>
            <a:r>
              <a:rPr lang="ru-RU" dirty="0" smtClean="0"/>
              <a:t>заболеваний</a:t>
            </a: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92080" y="1779662"/>
            <a:ext cx="3312368" cy="311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dirty="0" smtClean="0"/>
              <a:t>характер заболеваний </a:t>
            </a:r>
          </a:p>
          <a:p>
            <a:pPr algn="ctr"/>
            <a:r>
              <a:rPr lang="ru-RU" dirty="0" smtClean="0"/>
              <a:t>может стать более тяжелым, потребовать длительного лечения, подбора комбинированной терапии, увеличения стоимости </a:t>
            </a:r>
            <a:r>
              <a:rPr lang="ru-RU" dirty="0" smtClean="0"/>
              <a:t>лечения</a:t>
            </a:r>
            <a:endParaRPr lang="ru-RU" dirty="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12160" y="134761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 descr="hod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440087"/>
            <a:ext cx="1381125" cy="2147887"/>
          </a:xfrm>
          <a:prstGeom prst="rect">
            <a:avLst/>
          </a:prstGeom>
        </p:spPr>
      </p:pic>
      <p:pic>
        <p:nvPicPr>
          <p:cNvPr id="11" name="Рисунок 10" descr="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353190"/>
            <a:ext cx="2232248" cy="2790310"/>
          </a:xfrm>
          <a:prstGeom prst="rect">
            <a:avLst/>
          </a:prstGeom>
        </p:spPr>
      </p:pic>
    </p:spTree>
  </p:cSld>
  <p:clrMapOvr>
    <a:masterClrMapping/>
  </p:clrMapOvr>
  <p:transition advTm="2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2222E-6 2.5386E-6 L -0.00122 -0.1954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7574"/>
            <a:ext cx="4176464" cy="3456384"/>
          </a:xfrm>
          <a:prstGeom prst="cloudCallout">
            <a:avLst>
              <a:gd name="adj1" fmla="val 93897"/>
              <a:gd name="adj2" fmla="val -454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dirty="0" smtClean="0"/>
              <a:t>Возможно, сейчас стоимость получаемых Вами лекарств  не превышает ЕДВ, но уверены ли Вы, что завтра эта ситуация не изменится?</a:t>
            </a:r>
          </a:p>
          <a:p>
            <a:pPr marL="0" indent="0" algn="ctr">
              <a:buNone/>
            </a:pPr>
            <a:r>
              <a:rPr lang="ru-RU" sz="7200" dirty="0" smtClean="0"/>
              <a:t>По многим заболеваниям стоимость лечения достигает свыше </a:t>
            </a:r>
            <a:r>
              <a:rPr lang="ru-RU" sz="7200" b="1" dirty="0" smtClean="0"/>
              <a:t>170 тысяч рублей в месяц.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stick-figure-doctor_pointing_sign_p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95486"/>
            <a:ext cx="4378226" cy="437822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99992" y="2859782"/>
          <a:ext cx="4116710" cy="2152653"/>
        </p:xfrm>
        <a:graphic>
          <a:graphicData uri="http://schemas.openxmlformats.org/drawingml/2006/table">
            <a:tbl>
              <a:tblPr/>
              <a:tblGrid>
                <a:gridCol w="2052119"/>
                <a:gridCol w="2064591"/>
              </a:tblGrid>
              <a:tr h="32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Категория и наименование заболеваний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лечения одного пациента в месяц, рублей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E6"/>
                    </a:solidFill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рак почек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179 250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рак лёгкого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82 000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рак молочной железы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52 000 =</a:t>
                      </a:r>
                      <a:endParaRPr lang="ru-RU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329167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рак желудочно-кишечного тракта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22 500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329167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ронические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заболевания почек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49 500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евматоидный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артрит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34 000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бронхиальная астма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3 360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  <a:tr h="160870"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диабет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3 250 =</a:t>
                      </a:r>
                      <a:endParaRPr lang="ru-RU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C3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C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0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2303748" y="1059582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00192" y="987574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395536" y="123478"/>
            <a:ext cx="8229600" cy="9395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r>
              <a:rPr lang="ru-RU" sz="2400" u="sng" dirty="0" smtClean="0"/>
              <a:t>Чрезвычайно важно сделать для себя правильный выбор формы предоставления социальной помощи</a:t>
            </a:r>
            <a:r>
              <a:rPr lang="ru-RU" sz="2400" b="1" u="sng" dirty="0" smtClean="0"/>
              <a:t>. Подумайте!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707654"/>
            <a:ext cx="4104456" cy="18610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Сможет ли денежная компенсация обеспечить Вам полноценное лечение?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1635646"/>
            <a:ext cx="4104456" cy="18610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 принятия решения об отказе от НСУ посоветуйтесь с лечащим врачом!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15616" y="411510"/>
            <a:ext cx="7128792" cy="402496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Имея в своей практике много примеров необдуманного отказа от права на бесплатное обеспечение лекарственными препаратами, мы считаем своим долгом предупредить Вас: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СЛУЧАЕ УХУДШЕНИЯ ЗДОРОВЬЯ, ПОКУПАТЬ НЕОБХОДИМЫЕ ЛЕКАРСТВЕННЫЕ ПРЕПАРАТЫ ПРИДЁТСЯ ЗА СВОЙ СЧЁТ.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  <p:bldP spid="7" grpId="0" animBg="1"/>
      <p:bldP spid="7" grpId="1" animBg="1"/>
      <p:bldP spid="12" grpId="1" animBg="1"/>
      <p:bldP spid="12" grpId="2" animBg="1"/>
      <p:bldP spid="20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7574"/>
            <a:ext cx="4114800" cy="35318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Получение лечения лекарственными препаратами и медицинскими </a:t>
            </a:r>
            <a:r>
              <a:rPr lang="ru-RU" dirty="0" err="1" smtClean="0"/>
              <a:t>изделями</a:t>
            </a:r>
            <a:r>
              <a:rPr lang="ru-RU" dirty="0" smtClean="0"/>
              <a:t>, прошедшими государственный контроль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Набор социальных услуг гарантирует: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059582"/>
            <a:ext cx="3744416" cy="3600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Обеспечение необходимыми лекарственными препаратами независимо от стоимости согласно Перечню лекарственных препаратов, утвержденному Правительством РФ. Проведение полноценного амбулаторного лечения бесплатными лекарственными препаратами</a:t>
            </a:r>
            <a:endParaRPr lang="ru-RU" sz="2000" dirty="0"/>
          </a:p>
        </p:txBody>
      </p:sp>
      <p:pic>
        <p:nvPicPr>
          <p:cNvPr id="5" name="Рисунок 4" descr="83d68f8e7962d50050751896c1b0d2e6820dfac4.png"/>
          <p:cNvPicPr>
            <a:picLocks noChangeAspect="1"/>
          </p:cNvPicPr>
          <p:nvPr/>
        </p:nvPicPr>
        <p:blipFill>
          <a:blip r:embed="rId3" cstate="print"/>
          <a:srcRect l="25455" t="22727" r="23637" b="22727"/>
          <a:stretch>
            <a:fillRect/>
          </a:stretch>
        </p:blipFill>
        <p:spPr>
          <a:xfrm>
            <a:off x="4572000" y="1131590"/>
            <a:ext cx="720080" cy="64807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pogudx4g1jm7kasjg.7dd861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71750"/>
            <a:ext cx="720080" cy="67772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179512" y="1203598"/>
            <a:ext cx="4114800" cy="3240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Постоянное и полноценное лечение хронических заболеваний, требующих дорогостоящего лечения (сахарный диабет,  онкологические заболевания бронхиальная астма, несахарный диабет и пр.)</a:t>
            </a:r>
            <a:endParaRPr lang="ru-RU" sz="2400" dirty="0"/>
          </a:p>
        </p:txBody>
      </p:sp>
      <p:pic>
        <p:nvPicPr>
          <p:cNvPr id="9" name="Рисунок 8" descr="792c204ca8aed297defa241acef983e2.png"/>
          <p:cNvPicPr>
            <a:picLocks noChangeAspect="1"/>
          </p:cNvPicPr>
          <p:nvPr/>
        </p:nvPicPr>
        <p:blipFill>
          <a:blip r:embed="rId5" cstate="print"/>
          <a:srcRect l="404" r="24899" b="13581"/>
          <a:stretch>
            <a:fillRect/>
          </a:stretch>
        </p:blipFill>
        <p:spPr>
          <a:xfrm>
            <a:off x="4571999" y="1851670"/>
            <a:ext cx="720081" cy="72008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179512" y="1131590"/>
            <a:ext cx="4114800" cy="3240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Бесплатный проезд на пригородном железнодорожном транспорте, а также на междугородном транспорте к месту лечения и обратно</a:t>
            </a:r>
            <a:endParaRPr lang="ru-RU" sz="2400" dirty="0"/>
          </a:p>
        </p:txBody>
      </p:sp>
      <p:pic>
        <p:nvPicPr>
          <p:cNvPr id="8" name="Рисунок 7" descr="depositphotos_41753367-stock-photo-collage-of-transpo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291830"/>
            <a:ext cx="720080" cy="67303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1419622"/>
            <a:ext cx="4114800" cy="2151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defRPr sz="14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Обеспечение лекарственными препаратами при наличии медицинских показаний </a:t>
            </a:r>
            <a:endParaRPr lang="ru-RU" sz="2400" dirty="0"/>
          </a:p>
        </p:txBody>
      </p:sp>
      <p:pic>
        <p:nvPicPr>
          <p:cNvPr id="7" name="Рисунок 6" descr="6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11910"/>
            <a:ext cx="720080" cy="68601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5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25355E-8 L 0.2441 0.216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9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335E-6 L 0.14965 0.004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4133E-6 L 0.17326 0.279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6502E-6 L 0.2441 -0.1366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77" presetID="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114E-7 L 0.29132 -0.1073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000"/>
                            </p:stCondLst>
                            <p:childTnLst>
                              <p:par>
                                <p:cTn id="99" presetID="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allAtOnce" animBg="1"/>
      <p:bldP spid="6" grpId="1" build="allAtOnce" animBg="1"/>
      <p:bldP spid="18" grpId="0" build="allAtOnce" animBg="1"/>
      <p:bldP spid="18" grpId="1" uiExpand="1" build="allAtOnce" animBg="1"/>
      <p:bldP spid="19" grpId="0" uiExpand="1" build="allAtOnce" animBg="1"/>
      <p:bldP spid="19" grpId="1" uiExpand="1" build="allAtOnce" animBg="1"/>
      <p:bldP spid="12" grpId="0" uiExpand="1" build="allAtOnce" animBg="1"/>
      <p:bldP spid="12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85725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Сохранение права на обеспечение необходимыми лекарственными препаратами и медицинскими изделиями ГАРАНТИРУЕТ ВАМ:</a:t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16" y="1275606"/>
            <a:ext cx="2843808" cy="24236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защиту Вас и Ваших близких от дополнительных расходов, затраты на которые могут не соответствовать доходам Вашей семьи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1275606"/>
            <a:ext cx="2664296" cy="24236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своевременное, регулярное лечение под постоянным наблюдением врача, контроль и коррекцию терапии специалистом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39752" y="1059582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05958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1419622"/>
            <a:ext cx="2736304" cy="24236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получение необходимой лекарственной помощи, в том числе дорогостоящими лекарственными препаратами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2000" y="1059582"/>
            <a:ext cx="177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Рисунок 22" descr="sm_fu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075806"/>
            <a:ext cx="4392488" cy="2201879"/>
          </a:xfrm>
          <a:prstGeom prst="rect">
            <a:avLst/>
          </a:prstGeom>
        </p:spPr>
      </p:pic>
    </p:spTree>
  </p:cSld>
  <p:clrMapOvr>
    <a:masterClrMapping/>
  </p:clrMapOvr>
  <p:transition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72222E-6 0.04225 L -0.00122 -0.097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uiExpand="1" build="allAtOnce" animBg="1"/>
      <p:bldP spid="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016"/>
            <a:ext cx="7632848" cy="48760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marL="3175" indent="17463" algn="ctr">
              <a:buNone/>
            </a:pPr>
            <a:r>
              <a:rPr lang="ru-RU" sz="2100" b="1" dirty="0" smtClean="0"/>
              <a:t>Ежегодно до 01 октября гражданам, имеющим право на обеспечение льготными лекарственными препаратами и медицинскими изделиями, необходимо принять решение о сохранении или отказе от набора социальных услуг</a:t>
            </a:r>
            <a:r>
              <a:rPr lang="ru-RU" sz="2000" b="1" dirty="0" smtClean="0"/>
              <a:t>. </a:t>
            </a:r>
          </a:p>
          <a:p>
            <a:pPr marL="3175" indent="17463" algn="ctr">
              <a:buNone/>
            </a:pPr>
            <a:r>
              <a:rPr lang="ru-RU" sz="2100" b="1" u="sng" dirty="0" smtClean="0"/>
              <a:t>Решение, принятое Вами сейчас, вступит в силу с 01 января 2019 года. </a:t>
            </a:r>
          </a:p>
          <a:p>
            <a:pPr marL="3175" indent="17463" algn="ctr">
              <a:buNone/>
            </a:pPr>
            <a:r>
              <a:rPr lang="ru-RU" sz="2100" b="1" dirty="0" smtClean="0"/>
              <a:t>Так, при принятии Вами решения об отказе от набора социальных услуг, бесплатное лекарственное обеспечение будет приостановлено с 01 января 2019 года</a:t>
            </a:r>
            <a:r>
              <a:rPr lang="ru-RU" sz="2000" b="1" dirty="0" smtClean="0"/>
              <a:t>. </a:t>
            </a:r>
          </a:p>
        </p:txBody>
      </p:sp>
      <p:pic>
        <p:nvPicPr>
          <p:cNvPr id="6" name="Рисунок 5" descr="orig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9622"/>
            <a:ext cx="2520280" cy="3960440"/>
          </a:xfrm>
          <a:prstGeom prst="rect">
            <a:avLst/>
          </a:prstGeom>
        </p:spPr>
      </p:pic>
    </p:spTree>
  </p:cSld>
  <p:clrMapOvr>
    <a:masterClrMapping/>
  </p:clrMapOvr>
  <p:transition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9542"/>
            <a:ext cx="8229600" cy="39604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175" indent="17463" algn="ctr">
              <a:buNone/>
            </a:pPr>
            <a:r>
              <a:rPr lang="ru-RU" sz="2000" dirty="0" smtClean="0"/>
              <a:t>Министерство здравоохранения Нижегородской области и Отделение Пенсионного фонда Российской Федерации по Нижегородской области </a:t>
            </a:r>
            <a:r>
              <a:rPr lang="ru-RU" sz="2000" b="1" dirty="0" smtClean="0"/>
              <a:t>настоятельно рекомендуют Вам не позднее 1 октября 2018 года сохранить гарантированное право на лекарственное обеспечение в 2019 году. </a:t>
            </a:r>
            <a:r>
              <a:rPr lang="ru-RU" sz="2000" dirty="0" smtClean="0"/>
              <a:t>После этой даты право на НСУ в течение целого года возобновить будет невозможно – законодательством Российской Федерации это не предусмотрено.</a:t>
            </a:r>
            <a:endParaRPr lang="ru-RU" sz="2000" dirty="0"/>
          </a:p>
        </p:txBody>
      </p:sp>
      <p:pic>
        <p:nvPicPr>
          <p:cNvPr id="8" name="Рисунок 7" descr="orig (3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635646"/>
            <a:ext cx="2455498" cy="3507854"/>
          </a:xfrm>
          <a:prstGeom prst="rect">
            <a:avLst/>
          </a:prstGeom>
        </p:spPr>
      </p:pic>
    </p:spTree>
  </p:cSld>
  <p:clrMapOvr>
    <a:masterClrMapping/>
  </p:clrMapOvr>
  <p:transition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619</Words>
  <Application>Microsoft Office PowerPoint</Application>
  <PresentationFormat>Экран (16:9)</PresentationFormat>
  <Paragraphs>59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 А М Я Т К А  для граждан, имеющих право на получение набора социальных услуг </vt:lpstr>
      <vt:lpstr>Слайд 2</vt:lpstr>
      <vt:lpstr>В чем же опасность принятия необдуманного решения об отказе от НСУ в части лекарственного обеспечения в пользу ЕДВ? </vt:lpstr>
      <vt:lpstr>Слайд 4</vt:lpstr>
      <vt:lpstr>Слайд 5</vt:lpstr>
      <vt:lpstr>Набор социальных услуг гарантирует: </vt:lpstr>
      <vt:lpstr>Сохранение права на обеспечение необходимыми лекарственными препаратами и медицинскими изделиями ГАРАНТИРУЕТ ВАМ:    </vt:lpstr>
      <vt:lpstr>Слайд 8</vt:lpstr>
      <vt:lpstr>Слайд 9</vt:lpstr>
      <vt:lpstr>Слайд 10</vt:lpstr>
      <vt:lpstr>По всем возникающим вопросам  рекомендуем обращаться на телефоны «Горячих линий»: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А М Я Т К А  для граждан, имеющих право на получение набора социальных услуг </dc:title>
  <cp:lastModifiedBy>Lapina</cp:lastModifiedBy>
  <cp:revision>121</cp:revision>
  <dcterms:modified xsi:type="dcterms:W3CDTF">2018-09-11T07:34:03Z</dcterms:modified>
</cp:coreProperties>
</file>